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3"/>
    <p:sldMasterId id="2147483652" r:id="rId4"/>
    <p:sldMasterId id="2147483654" r:id="rId5"/>
  </p:sldMasterIdLst>
  <p:notesMasterIdLst>
    <p:notesMasterId r:id="rId11"/>
  </p:notesMasterIdLst>
  <p:sldIdLst>
    <p:sldId id="256" r:id="rId6"/>
    <p:sldId id="258" r:id="rId7"/>
    <p:sldId id="259" r:id="rId8"/>
    <p:sldId id="260" r:id="rId9"/>
    <p:sldId id="261" r:id="rId10"/>
    <p:sldId id="282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84" r:id="rId24"/>
    <p:sldId id="286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x="10693400" cy="7556500"/>
  <p:notesSz cx="10693400" cy="7556500"/>
  <p:embeddedFontLst>
    <p:embeddedFont>
      <p:font typeface="GSHQAE+PalatinoLinotype-BoldItalic" panose="020407020603050A0204"/>
      <p:boldItalic r:id="rId38"/>
    </p:embeddedFont>
    <p:embeddedFont>
      <p:font typeface="Consolas" panose="020B0609020204030204"/>
      <p:regular r:id="rId39"/>
      <p:bold r:id="rId40"/>
      <p:italic r:id="rId41"/>
      <p:boldItalic r:id="rId42"/>
    </p:embeddedFont>
    <p:embeddedFont>
      <p:font typeface="BRHVNA+MicrosoftYaHei" panose="020B0503020204020204" charset="-122"/>
      <p:regular r:id="rId43"/>
    </p:embeddedFont>
    <p:embeddedFont>
      <p:font typeface="Calibri" panose="020F0502020204030204" charset="0"/>
      <p:regular r:id="rId44"/>
      <p:bold r:id="rId45"/>
      <p:italic r:id="rId46"/>
      <p:boldItalic r:id="rId47"/>
    </p:embeddedFont>
  </p:embeddedFontLst>
  <p:custDataLst>
    <p:tags r:id="rId48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8" Type="http://schemas.openxmlformats.org/officeDocument/2006/relationships/tags" Target="tags/tag4.xml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225306" cy="31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9444619" y="0"/>
            <a:ext cx="7225306" cy="31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463509" y="780576"/>
            <a:ext cx="3746765" cy="210755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667378" y="3005217"/>
            <a:ext cx="13339026" cy="24588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5931293"/>
            <a:ext cx="7225306" cy="3133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9444619" y="5931293"/>
            <a:ext cx="7225306" cy="3133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数据可能是通过</a:t>
            </a:r>
            <a:r>
              <a:rPr lang="en-US" altLang="zh-CN"/>
              <a:t>Javascript</a:t>
            </a:r>
            <a:r>
              <a:rPr lang="zh-CN" altLang="en-US"/>
              <a:t>脚本语言</a:t>
            </a:r>
            <a:r>
              <a:rPr lang="zh-CN" altLang="en-US"/>
              <a:t>生成的。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中文空格对应的</a:t>
            </a:r>
            <a:r>
              <a:rPr lang="en-US" altLang="zh-CN"/>
              <a:t>Unicode</a:t>
            </a:r>
            <a:r>
              <a:rPr lang="zh-CN" altLang="en-US"/>
              <a:t>编码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数据可能是通过</a:t>
            </a:r>
            <a:r>
              <a:rPr lang="en-US" altLang="zh-CN"/>
              <a:t>Javascript</a:t>
            </a:r>
            <a:r>
              <a:rPr lang="zh-CN" altLang="en-US"/>
              <a:t>脚本语言</a:t>
            </a:r>
            <a:r>
              <a:rPr lang="zh-CN" altLang="en-US"/>
              <a:t>生成的。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网页不存在，没有</a:t>
            </a:r>
            <a:r>
              <a:rPr lang="en-US" altLang="zh-CN"/>
              <a:t>robots</a:t>
            </a:r>
            <a:r>
              <a:rPr lang="zh-CN" altLang="en-US"/>
              <a:t>协议。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所有的大学放在</a:t>
            </a:r>
            <a:r>
              <a:rPr lang="en-US" altLang="zh-CN"/>
              <a:t>tbody</a:t>
            </a:r>
            <a:r>
              <a:rPr lang="zh-CN" altLang="en-US"/>
              <a:t>标签中，</a:t>
            </a:r>
            <a:r>
              <a:rPr lang="en-US" altLang="zh-CN"/>
              <a:t>tbody</a:t>
            </a:r>
            <a:r>
              <a:rPr lang="zh-CN" altLang="en-US"/>
              <a:t>中</a:t>
            </a:r>
            <a:r>
              <a:rPr lang="en-US" altLang="zh-CN">
                <a:sym typeface="+mn-ea"/>
              </a:rPr>
              <a:t>tr</a:t>
            </a:r>
            <a:r>
              <a:rPr lang="zh-CN" altLang="en-US">
                <a:sym typeface="+mn-ea"/>
              </a:rPr>
              <a:t>标签存放</a:t>
            </a:r>
            <a:r>
              <a:rPr lang="zh-CN" altLang="en-US"/>
              <a:t>每一个大学的信息，</a:t>
            </a:r>
            <a:r>
              <a:rPr lang="en-US" altLang="zh-CN"/>
              <a:t>tr</a:t>
            </a:r>
            <a:r>
              <a:rPr lang="zh-CN" altLang="en-US"/>
              <a:t>标签中存放</a:t>
            </a:r>
            <a:r>
              <a:rPr lang="en-US" altLang="zh-CN"/>
              <a:t>td</a:t>
            </a:r>
            <a:r>
              <a:rPr lang="zh-CN" altLang="en-US"/>
              <a:t>，</a:t>
            </a:r>
            <a:r>
              <a:rPr lang="en-US" altLang="zh-CN"/>
              <a:t>td</a:t>
            </a:r>
            <a:r>
              <a:rPr lang="zh-CN" altLang="en-US"/>
              <a:t>标签里存放大学的</a:t>
            </a:r>
            <a:r>
              <a:rPr lang="zh-CN" altLang="en-US"/>
              <a:t>排名信息。</a:t>
            </a:r>
            <a:endParaRPr lang="zh-CN" altLang="en-US"/>
          </a:p>
          <a:p>
            <a:r>
              <a:rPr lang="zh-CN" altLang="en-US"/>
              <a:t>这里面用我们刚才讲到的查找和遍历方法。遍历</a:t>
            </a:r>
            <a:r>
              <a:rPr lang="en-US" altLang="zh-CN"/>
              <a:t>tr</a:t>
            </a:r>
            <a:r>
              <a:rPr lang="zh-CN" altLang="en-US"/>
              <a:t>，</a:t>
            </a:r>
            <a:r>
              <a:rPr lang="en-US" altLang="zh-CN"/>
              <a:t>tr</a:t>
            </a:r>
            <a:r>
              <a:rPr lang="zh-CN" altLang="en-US"/>
              <a:t>对应的是每一座大学的信息，但是实际标签树构建过程中，标签的儿子标签可能会出现字符串类型。大学信息是封装在</a:t>
            </a:r>
            <a:r>
              <a:rPr lang="en-US" altLang="zh-CN"/>
              <a:t>tr</a:t>
            </a:r>
            <a:r>
              <a:rPr lang="zh-CN" altLang="en-US"/>
              <a:t>标签里的，</a:t>
            </a:r>
            <a:r>
              <a:rPr lang="en-US" altLang="zh-CN"/>
              <a:t>tr</a:t>
            </a:r>
            <a:r>
              <a:rPr lang="zh-CN" altLang="en-US"/>
              <a:t>标签是标签类型，所以我们要排除非标签类型。用</a:t>
            </a:r>
            <a:r>
              <a:rPr lang="en-US" altLang="zh-CN"/>
              <a:t>isinstance</a:t>
            </a:r>
            <a:r>
              <a:rPr lang="zh-CN" altLang="en-US"/>
              <a:t>函数对类型做判断。</a:t>
            </a:r>
            <a:endParaRPr lang="zh-CN" altLang="en-US"/>
          </a:p>
          <a:p>
            <a:r>
              <a:rPr lang="zh-CN" altLang="en-US"/>
              <a:t>解析出</a:t>
            </a:r>
            <a:r>
              <a:rPr lang="en-US" altLang="zh-CN"/>
              <a:t>tr</a:t>
            </a:r>
            <a:r>
              <a:rPr lang="zh-CN" altLang="en-US"/>
              <a:t>标签后，我们需要对</a:t>
            </a:r>
            <a:r>
              <a:rPr lang="en-US" altLang="zh-CN"/>
              <a:t>tr</a:t>
            </a:r>
            <a:r>
              <a:rPr lang="zh-CN" altLang="en-US"/>
              <a:t>标签里的</a:t>
            </a:r>
            <a:r>
              <a:rPr lang="en-US" altLang="zh-CN"/>
              <a:t>td</a:t>
            </a:r>
            <a:r>
              <a:rPr lang="zh-CN" altLang="en-US"/>
              <a:t>标签做查询，把</a:t>
            </a:r>
            <a:r>
              <a:rPr lang="en-US" altLang="zh-CN"/>
              <a:t>td</a:t>
            </a:r>
            <a:r>
              <a:rPr lang="zh-CN" altLang="en-US"/>
              <a:t>标签里包含的信息排名、学校、分数。这三个信息添加到</a:t>
            </a:r>
            <a:r>
              <a:rPr lang="en-US" altLang="zh-CN"/>
              <a:t>ulist</a:t>
            </a:r>
            <a:r>
              <a:rPr lang="zh-CN" altLang="en-US"/>
              <a:t>列表里。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25541" y="3852971"/>
            <a:ext cx="738484" cy="3465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95959"/>
                </a:solidFill>
                <a:latin typeface="GSHQAE+PalatinoLinotype-BoldItalic" panose="020407020603050A0204"/>
                <a:cs typeface="GSHQAE+PalatinoLinotype-BoldItalic" panose="020407020603050A0204"/>
              </a:rPr>
              <a:t>WS06</a:t>
            </a:r>
            <a:endParaRPr sz="1800" dirty="0">
              <a:solidFill>
                <a:srgbClr val="595959"/>
              </a:solidFill>
              <a:latin typeface="GSHQAE+PalatinoLinotype-BoldItalic" panose="020407020603050A0204"/>
              <a:cs typeface="GSHQAE+PalatinoLinotype-BoldItalic" panose="020407020603050A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0429" y="3052623"/>
            <a:ext cx="6028180" cy="1781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步骤</a:t>
            </a:r>
            <a:r>
              <a:rPr sz="2200" spc="3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：从网络上获取大学排名网页内容</a:t>
            </a:r>
            <a:endParaRPr sz="2200" spc="54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252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步骤</a:t>
            </a:r>
            <a:r>
              <a:rPr sz="2200" spc="3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</a:t>
            </a: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：提取网页内容中信息到合适的数据结构</a:t>
            </a:r>
            <a:endParaRPr sz="2200" spc="54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2515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步骤</a:t>
            </a:r>
            <a:r>
              <a:rPr sz="2200" spc="3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3</a:t>
            </a: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：利用数据结构展示并输出结果</a:t>
            </a:r>
            <a:endParaRPr sz="2200" spc="54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45140" y="3084468"/>
            <a:ext cx="2513891" cy="1740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getHTMLText()</a:t>
            </a:r>
            <a:endParaRPr sz="2200" spc="3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2845"/>
              </a:spcBef>
              <a:spcAft>
                <a:spcPts val="0"/>
              </a:spcAft>
            </a:pP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fillUnivList()</a:t>
            </a:r>
            <a:endParaRPr sz="2200" spc="3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570"/>
              </a:lnSpc>
              <a:spcBef>
                <a:spcPts val="2840"/>
              </a:spcBef>
              <a:spcAft>
                <a:spcPts val="0"/>
              </a:spcAft>
            </a:pP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printUnivList()</a:t>
            </a:r>
            <a:endParaRPr sz="2200" spc="3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6159" y="3370282"/>
            <a:ext cx="724662" cy="610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5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“</a:t>
            </a:r>
            <a:endParaRPr sz="45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0947" y="3370282"/>
            <a:ext cx="724662" cy="610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5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sz="45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70" y="0"/>
            <a:ext cx="10690860" cy="74980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r>
              <a:t>import requests</a:t>
            </a:r>
          </a:p>
          <a:p>
            <a:r>
              <a:t>from bs4 import BeautifulSoup</a:t>
            </a:r>
          </a:p>
          <a:p>
            <a:r>
              <a:t>import bs4</a:t>
            </a:r>
          </a:p>
          <a:p/>
          <a:p>
            <a:r>
              <a:t>def getHTMLText(url):</a:t>
            </a:r>
          </a:p>
          <a:p>
            <a:r>
              <a:t>    try:</a:t>
            </a:r>
          </a:p>
          <a:p>
            <a:r>
              <a:t>        r = requests.get(url, timeout=30)</a:t>
            </a:r>
          </a:p>
          <a:p>
            <a:r>
              <a:t>        r.raise_for_status()</a:t>
            </a:r>
          </a:p>
          <a:p>
            <a:r>
              <a:t>        r.encoding = r.apparent_encoding</a:t>
            </a:r>
          </a:p>
          <a:p>
            <a:r>
              <a:t>        return r.text</a:t>
            </a:r>
          </a:p>
          <a:p>
            <a:r>
              <a:t>    except:</a:t>
            </a:r>
          </a:p>
          <a:p>
            <a:r>
              <a:t>        return ""</a:t>
            </a:r>
          </a:p>
          <a:p/>
          <a:p>
            <a:r>
              <a:t>def fillUnivList(ulist, html):</a:t>
            </a:r>
          </a:p>
          <a:p>
            <a:r>
              <a:t>    soup = BeautifulSoup(html, "html.parser")</a:t>
            </a:r>
          </a:p>
          <a:p>
            <a:r>
              <a:t>    for tr in soup.find('tbody').children:</a:t>
            </a:r>
          </a:p>
          <a:p>
            <a:r>
              <a:t>        if isinstance(tr, bs4.element.Tag):</a:t>
            </a:r>
          </a:p>
          <a:p>
            <a:r>
              <a:t>            a = tr('a')</a:t>
            </a:r>
          </a:p>
          <a:p>
            <a:r>
              <a:t>            tds = tr('td')</a:t>
            </a:r>
          </a:p>
          <a:p>
            <a:r>
              <a:t>            ulist.append([tds[0].text.strip(), a[0].text.strip(), tds[4].text.strip()])</a:t>
            </a:r>
          </a:p>
          <a:p/>
          <a:p>
            <a:r>
              <a:t>def printUnivList(ulist, num):</a:t>
            </a:r>
          </a:p>
          <a:p>
            <a:r>
              <a:t>    print(</a:t>
            </a:r>
            <a:r>
              <a:rPr>
                <a:sym typeface="+mn-ea"/>
              </a:rPr>
              <a:t>"{0:^</a:t>
            </a:r>
            <a:r>
              <a:rPr lang="en-US">
                <a:sym typeface="+mn-ea"/>
              </a:rPr>
              <a:t>10</a:t>
            </a:r>
            <a:r>
              <a:rPr>
                <a:sym typeface="+mn-ea"/>
              </a:rPr>
              <a:t>}\t{1:^</a:t>
            </a:r>
            <a:r>
              <a:rPr lang="en-US">
                <a:sym typeface="+mn-ea"/>
              </a:rPr>
              <a:t>6</a:t>
            </a:r>
            <a:r>
              <a:rPr>
                <a:sym typeface="+mn-ea"/>
              </a:rPr>
              <a:t>}\t{2:^</a:t>
            </a:r>
            <a:r>
              <a:rPr lang="en-US">
                <a:sym typeface="+mn-ea"/>
              </a:rPr>
              <a:t>10</a:t>
            </a:r>
            <a:r>
              <a:rPr>
                <a:sym typeface="+mn-ea"/>
              </a:rPr>
              <a:t>}"</a:t>
            </a:r>
            <a:r>
              <a:t>.format("排名", "学校名称", "学校总分"))</a:t>
            </a:r>
          </a:p>
          <a:p>
            <a:r>
              <a:t>    for i in range(num):</a:t>
            </a:r>
          </a:p>
          <a:p>
            <a:r>
              <a:t>        u = ulist[i]</a:t>
            </a:r>
          </a:p>
          <a:p>
            <a:r>
              <a:t>        print(</a:t>
            </a:r>
            <a:r>
              <a:rPr>
                <a:sym typeface="+mn-ea"/>
              </a:rPr>
              <a:t>"{0:^</a:t>
            </a:r>
            <a:r>
              <a:rPr lang="en-US">
                <a:sym typeface="+mn-ea"/>
              </a:rPr>
              <a:t>10</a:t>
            </a:r>
            <a:r>
              <a:rPr>
                <a:sym typeface="+mn-ea"/>
              </a:rPr>
              <a:t>}\t{1:^</a:t>
            </a:r>
            <a:r>
              <a:rPr lang="en-US">
                <a:sym typeface="+mn-ea"/>
              </a:rPr>
              <a:t>6</a:t>
            </a:r>
            <a:r>
              <a:rPr>
                <a:sym typeface="+mn-ea"/>
              </a:rPr>
              <a:t>}\t{2:^</a:t>
            </a:r>
            <a:r>
              <a:rPr lang="en-US">
                <a:sym typeface="+mn-ea"/>
              </a:rPr>
              <a:t>10</a:t>
            </a:r>
            <a:r>
              <a:rPr>
                <a:sym typeface="+mn-ea"/>
              </a:rPr>
              <a:t>}"</a:t>
            </a:r>
            <a:r>
              <a:t>.format(u[0], u[1], u[2]))</a:t>
            </a:r>
          </a:p>
          <a:p>
            <a:r>
              <a:t>    </a:t>
            </a:r>
          </a:p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70" y="0"/>
            <a:ext cx="10690860" cy="74980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</p:txBody>
      </p:sp>
      <p:sp>
        <p:nvSpPr>
          <p:cNvPr id="3" name="object 3"/>
          <p:cNvSpPr txBox="1"/>
          <p:nvPr/>
        </p:nvSpPr>
        <p:spPr>
          <a:xfrm>
            <a:off x="78740" y="2687955"/>
            <a:ext cx="8526780" cy="2974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def main():</a:t>
            </a:r>
            <a:endParaRPr sz="2200" spc="54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    uinfo = []</a:t>
            </a:r>
            <a:endParaRPr sz="2200" spc="54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    url = 'https://www.shanghairanking.cn/rankings/bcur/202</a:t>
            </a:r>
            <a:r>
              <a:rPr lang="en-US"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3</a:t>
            </a: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'</a:t>
            </a:r>
            <a:endParaRPr sz="2200" spc="54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    </a:t>
            </a:r>
            <a:r>
              <a:rPr sz="2200" spc="54" dirty="0">
                <a:solidFill>
                  <a:srgbClr val="FF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html = getHTMLText(url)</a:t>
            </a:r>
            <a:endParaRPr sz="2200" spc="54" dirty="0">
              <a:solidFill>
                <a:srgbClr val="FF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FF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    fillUnivList(uinfo, html)</a:t>
            </a:r>
            <a:endParaRPr sz="2200" spc="54" dirty="0">
              <a:solidFill>
                <a:srgbClr val="FF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FF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    printUnivList(uinfo, 20)</a:t>
            </a:r>
            <a:endParaRPr sz="2200" spc="54" dirty="0">
              <a:solidFill>
                <a:srgbClr val="FF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endParaRPr sz="2200" spc="54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main()</a:t>
            </a:r>
            <a:endParaRPr sz="2200" spc="54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70" y="0"/>
            <a:ext cx="10690860" cy="74980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60805" y="681990"/>
            <a:ext cx="7972425" cy="6745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6159" y="3370282"/>
            <a:ext cx="724662" cy="610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5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“</a:t>
            </a:r>
            <a:endParaRPr sz="45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0947" y="3370282"/>
            <a:ext cx="724662" cy="610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5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sz="45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6159" y="3370282"/>
            <a:ext cx="724662" cy="610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5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“</a:t>
            </a:r>
            <a:endParaRPr sz="45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0947" y="3370282"/>
            <a:ext cx="724662" cy="610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5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sz="45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3226" y="5230419"/>
            <a:ext cx="9023117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当中文字符宽度不够时，采用西文字符填充；中西文字符占用宽度不同</a:t>
            </a:r>
            <a:endParaRPr sz="2200" spc="55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5303" y="2890317"/>
            <a:ext cx="9023118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当中文字符宽度不够时，采用西文字符填充；中西文字符占用宽度不同</a:t>
            </a:r>
            <a:endParaRPr sz="2200" spc="55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4859" y="4206065"/>
            <a:ext cx="6990414" cy="567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5"/>
              </a:lnSpc>
              <a:spcBef>
                <a:spcPts val="0"/>
              </a:spcBef>
              <a:spcAft>
                <a:spcPts val="0"/>
              </a:spcAft>
            </a:pPr>
            <a:r>
              <a:rPr sz="3150" spc="10" dirty="0">
                <a:solidFill>
                  <a:srgbClr val="FF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采用中文字符的空格填充</a:t>
            </a:r>
            <a:r>
              <a:rPr sz="3150" spc="9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chr(12288)</a:t>
            </a:r>
            <a:endParaRPr sz="3150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61346" y="3135728"/>
            <a:ext cx="8269766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采用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‐</a:t>
            </a:r>
            <a:r>
              <a:rPr sz="2700" spc="1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r>
              <a:rPr sz="2700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路线实现了中国大学排名定向爬虫</a:t>
            </a:r>
            <a:endParaRPr sz="2700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3329" y="4341981"/>
            <a:ext cx="4965008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对中英文混排输出问题进行优化</a:t>
            </a:r>
            <a:endParaRPr sz="2700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23829" y="1215879"/>
            <a:ext cx="8504156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https://www.shanghairanking.cn/rankings/bcur/202</a:t>
            </a:r>
            <a:r>
              <a:rPr lang="en-US"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3</a:t>
            </a:r>
            <a:endParaRPr lang="en-US" sz="2200" spc="32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6270" y="1835785"/>
            <a:ext cx="6990715" cy="54159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21949" y="2808783"/>
            <a:ext cx="3191932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输入：大学排名</a:t>
            </a:r>
            <a:r>
              <a:rPr sz="22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200" spc="50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链接</a:t>
            </a:r>
            <a:endParaRPr sz="2200" spc="50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1949" y="3496252"/>
            <a:ext cx="7590031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输出：大学排名信息的屏幕输出（排名，大学名称，总分）</a:t>
            </a:r>
            <a:endParaRPr sz="2200" spc="55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2046" y="4515044"/>
            <a:ext cx="3468091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技术路线：</a:t>
            </a:r>
            <a:r>
              <a:rPr sz="2200" spc="26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sz="2200" spc="27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‐</a:t>
            </a:r>
            <a:r>
              <a:rPr sz="2200" spc="48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bs4</a:t>
            </a:r>
            <a:endParaRPr sz="2200" spc="48" dirty="0">
              <a:solidFill>
                <a:srgbClr val="FF921A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2046" y="5202513"/>
            <a:ext cx="6057519" cy="406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定向爬虫：仅对输入</a:t>
            </a:r>
            <a:r>
              <a:rPr sz="22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URL</a:t>
            </a:r>
            <a:r>
              <a:rPr sz="2200" spc="56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进行爬取，不扩展爬取</a:t>
            </a:r>
            <a:endParaRPr sz="2200" spc="56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1929" y="2108943"/>
            <a:ext cx="8504156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https://www.shanghairanking.cn/rankings/bcur/202</a:t>
            </a:r>
            <a:r>
              <a:rPr lang="en-US"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3</a:t>
            </a:r>
            <a:endParaRPr lang="en-US" sz="2200" spc="32" dirty="0">
              <a:solidFill>
                <a:srgbClr val="000000"/>
              </a:solidFill>
              <a:latin typeface="Consolas" panose="020B0609020204030204"/>
              <a:cs typeface="Consolas" panose="020B0609020204030204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1929" y="2108943"/>
            <a:ext cx="8504156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0"/>
              </a:lnSpc>
              <a:spcBef>
                <a:spcPts val="0"/>
              </a:spcBef>
              <a:spcAft>
                <a:spcPts val="0"/>
              </a:spcAft>
            </a:pPr>
            <a:r>
              <a:rPr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https://www.shanghairanking.cn/rankings/bcur/202</a:t>
            </a:r>
            <a:r>
              <a:rPr lang="en-US" sz="22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3</a:t>
            </a:r>
            <a:endParaRPr lang="en-US" sz="2200" spc="32" dirty="0">
              <a:solidFill>
                <a:srgbClr val="000000"/>
              </a:solidFill>
              <a:latin typeface="Consolas" panose="020B0609020204030204"/>
              <a:cs typeface="Consolas" panose="020B0609020204030204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6095" y="2588895"/>
            <a:ext cx="9998075" cy="4750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85950" y="3537585"/>
            <a:ext cx="79705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spc="3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  <a:sym typeface="+mn-ea"/>
              </a:rPr>
              <a:t>https://www.shanghairanking.cn</a:t>
            </a: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/robots.txt</a:t>
            </a:r>
            <a:endParaRPr sz="27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73091" y="2509601"/>
            <a:ext cx="1355023" cy="434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350" spc="18" dirty="0">
                <a:solidFill>
                  <a:srgbClr val="FF921A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二维数据</a:t>
            </a:r>
            <a:endParaRPr sz="2350" spc="18" dirty="0">
              <a:solidFill>
                <a:srgbClr val="FF921A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1935" y="3052623"/>
            <a:ext cx="6027343" cy="1781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步骤</a:t>
            </a:r>
            <a:r>
              <a:rPr sz="22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</a:t>
            </a: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：从网络上获取大学排名网页内容</a:t>
            </a:r>
            <a:endParaRPr sz="2200" spc="54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2520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步骤</a:t>
            </a:r>
            <a:r>
              <a:rPr sz="22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</a:t>
            </a: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：提取网页内容中信息到合适的数据结构</a:t>
            </a:r>
            <a:endParaRPr sz="2200" spc="54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  <a:p>
            <a:pPr marL="0" marR="0">
              <a:lnSpc>
                <a:spcPts val="2900"/>
              </a:lnSpc>
              <a:spcBef>
                <a:spcPts val="2515"/>
              </a:spcBef>
              <a:spcAft>
                <a:spcPts val="0"/>
              </a:spcAft>
            </a:pPr>
            <a:r>
              <a:rPr sz="2200" spc="52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步骤</a:t>
            </a:r>
            <a:r>
              <a:rPr sz="22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3</a:t>
            </a:r>
            <a:r>
              <a:rPr sz="2200" spc="54" dirty="0">
                <a:solidFill>
                  <a:srgbClr val="000000"/>
                </a:solidFill>
                <a:latin typeface="BRHVNA+MicrosoftYaHei" panose="020B0503020204020204" charset="-122"/>
                <a:cs typeface="BRHVNA+MicrosoftYaHei" panose="020B0503020204020204" charset="-122"/>
              </a:rPr>
              <a:t>：利用数据结构展示并输出结果</a:t>
            </a:r>
            <a:endParaRPr sz="2200" spc="54" dirty="0">
              <a:solidFill>
                <a:srgbClr val="000000"/>
              </a:solidFill>
              <a:latin typeface="BRHVNA+MicrosoftYaHei" panose="020B0503020204020204" charset="-122"/>
              <a:cs typeface="BRHVNA+MicrosoftYaHei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YjAwOTUyY2Y3YTQ0Mjc4Njc0MjJiYjhlNzdmNmYyZDEifQ==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1485</Words>
  <Application>WPS 演示</Application>
  <PresentationFormat>On-screen Show (4:3)</PresentationFormat>
  <Paragraphs>124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GSHQAE+PalatinoLinotype-BoldItalic</vt:lpstr>
      <vt:lpstr>Consolas</vt:lpstr>
      <vt:lpstr>BRHVNA+MicrosoftYaHei</vt:lpstr>
      <vt:lpstr>Calibri</vt:lpstr>
      <vt:lpstr>微软雅黑</vt:lpstr>
      <vt:lpstr>Arial Unicode MS</vt:lpstr>
      <vt:lpstr>Times New Roman</vt:lpstr>
      <vt:lpstr>Theme Office</vt:lpstr>
      <vt:lpstr>1_Theme Office</vt:lpstr>
      <vt:lpstr>2_Theme Office</vt:lpstr>
      <vt:lpstr>4_Theme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lenovo</dc:creator>
  <cp:lastModifiedBy>声声慢</cp:lastModifiedBy>
  <cp:revision>17</cp:revision>
  <dcterms:created xsi:type="dcterms:W3CDTF">2023-11-23T00:43:00Z</dcterms:created>
  <dcterms:modified xsi:type="dcterms:W3CDTF">2023-11-23T14:46:23Z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03083D1D6C85489698401DD21486CC0E_12</vt:lpwstr>
  </property>
  <property fmtid="{D5CDD505-2E9C-101B-9397-08002B2CF9AE}" pid="3" name="KSOProductBuildVer">
    <vt:lpwstr>2052-12.1.0.15712</vt:lpwstr>
  </property>
</Properties>
</file>